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7" r:id="rId4"/>
    <p:sldId id="3103" r:id="rId5"/>
    <p:sldId id="3101" r:id="rId6"/>
    <p:sldId id="3115" r:id="rId7"/>
    <p:sldId id="3118" r:id="rId8"/>
    <p:sldId id="280" r:id="rId9"/>
    <p:sldId id="3106" r:id="rId10"/>
    <p:sldId id="3102" r:id="rId11"/>
    <p:sldId id="3116" r:id="rId12"/>
    <p:sldId id="3104" r:id="rId13"/>
    <p:sldId id="2997" r:id="rId14"/>
    <p:sldId id="3120" r:id="rId15"/>
    <p:sldId id="277" r:id="rId16"/>
    <p:sldId id="275" r:id="rId17"/>
    <p:sldId id="278" r:id="rId18"/>
    <p:sldId id="279" r:id="rId19"/>
    <p:sldId id="3099" r:id="rId20"/>
    <p:sldId id="259" r:id="rId21"/>
    <p:sldId id="3100" r:id="rId22"/>
    <p:sldId id="274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576"/>
    <a:srgbClr val="EDC94C"/>
    <a:srgbClr val="CC172D"/>
    <a:srgbClr val="FFC000"/>
    <a:srgbClr val="2101AB"/>
    <a:srgbClr val="4472C4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34" autoAdjust="0"/>
    <p:restoredTop sz="94476"/>
  </p:normalViewPr>
  <p:slideViewPr>
    <p:cSldViewPr snapToGrid="0" snapToObjects="1">
      <p:cViewPr varScale="1">
        <p:scale>
          <a:sx n="59" d="100"/>
          <a:sy n="59" d="100"/>
        </p:scale>
        <p:origin x="8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F05B1-27BA-40A9-A756-DD2531BD975F}" type="datetimeFigureOut">
              <a:rPr lang="es-CO" smtClean="0"/>
              <a:t>8/06/2023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FBC96-2E7E-419E-B989-8E2A838F5D86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13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S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FBC96-2E7E-419E-B989-8E2A838F5D86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879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2A64F-5359-FC4A-87B5-FE1DA62EE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8AB77-6588-D548-9D4A-6335F32D9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AAADE6-7E95-9C4A-8756-52908FAF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372B4-4940-914B-8326-D265979F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1F11C-518B-7F44-80B9-5DD79672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45953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DD4E8-5364-E04F-9106-EA89B550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269E9E-1728-4A43-AC94-1E440A48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A63F8-5077-9440-AC9C-378D34C9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66438-6C66-184A-9352-2426F88C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86941-CB6F-A74F-9991-FD05B2DE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594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57DFA7-CB59-904B-9BD1-131C1B660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83F224-1C86-8042-A1F5-D1349255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4ACE6-9906-BF4A-B0DE-BEDA0725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2D715-2206-9B4F-8DEF-9D614F40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6B288-A8C6-9F44-9573-A8F7EC42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789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2A64F-5359-FC4A-87B5-FE1DA62EE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78AB77-6588-D548-9D4A-6335F32D9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AAADE6-7E95-9C4A-8756-52908FAF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8372B4-4940-914B-8326-D265979F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1F11C-518B-7F44-80B9-5DD79672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999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2961D-7411-694B-BAFC-0B3A1801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0C56E-3890-9A4D-BEC0-D38D289D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F30ED-19AB-F344-BE9D-88C0357D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E9545-DFC1-5E48-9E00-5933D01F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21FF2-74C1-8C4B-9EF5-E2F6B280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0386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ED56C-BCB2-EB48-AB40-DBE0A75B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D3AFD3-819F-EA4B-8CA9-17F980FD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E9D39-2694-D547-AC6D-4B84C261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186D6-CA69-B348-AA58-03E066F4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A09E83-B55F-9E4A-8F52-0ABC2FB2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79277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AE3B2-0190-D44E-8895-7A676CED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3A5CCC-C4C3-384E-83F3-E8700EB25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EEAE44-1D70-0341-8CEF-E832C899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8BCD89-ADFD-5A44-8187-3B1CEAFD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761FC2-4533-644A-A4EA-2AC7009A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95BDA-D599-CB4B-859E-51ACD40A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1632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A1ACC-04F8-824B-8D69-6B824715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39ED4-8FE5-1642-957B-2267A6185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E2F513-6CD7-2143-B400-BB6B1E12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F20865-1B9B-2049-AD1D-D953F80D5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AE5641-EF2E-0E4E-8FE3-60AB4678A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9D083D-958C-1C49-A3E0-B16FBD94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52788D-9649-954B-BD1D-DD04A662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BD70FF-A684-564C-8C4A-FFF6533E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579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71B5-322E-9648-8C24-7146F18B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728B9C-EC40-9948-BF5F-CA189AB5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52F895-B1B8-774B-8524-22B7EBD6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A92A5E-6A11-E64B-ACC2-4B96578D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576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E3F83E-4F74-274E-9CB3-D1F173E2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9F3BFC-78B6-0344-9C0F-5DBE7FEF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D28695-E6A9-3345-8A01-D71FCCC5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4560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B438-F250-EE4B-A815-A988D729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D28D82-2CBA-A940-93F3-3D0C370C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00ED86-9C65-7143-A91E-9924AB6D3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B0D15-0852-EA44-A646-DB6ADC78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B62A72-D893-A14E-8D84-03EC7249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4B998-3280-654F-B3D4-93078983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913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A2961D-7411-694B-BAFC-0B3A1801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0C56E-3890-9A4D-BEC0-D38D289D3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CF30ED-19AB-F344-BE9D-88C0357D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E9545-DFC1-5E48-9E00-5933D01F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221FF2-74C1-8C4B-9EF5-E2F6B280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384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46EC2-2005-0B48-B62C-E0595703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18E434-597B-3645-AB15-D06A94D23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E99868-F20F-D249-A043-263BCA86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11B73-92B7-AE46-9942-E1886F4A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BCAA60-93F6-FB4C-9B3F-8112DC2E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2A1928-71B7-EE4F-9E2E-C0E83CDA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9568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DD4E8-5364-E04F-9106-EA89B550C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3269E9E-1728-4A43-AC94-1E440A482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8A63F8-5077-9440-AC9C-378D34C97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A66438-6C66-184A-9352-2426F88C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186941-CB6F-A74F-9991-FD05B2DE5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0311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657DFA7-CB59-904B-9BD1-131C1B660C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283F224-1C86-8042-A1F5-D1349255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44ACE6-9906-BF4A-B0DE-BEDA0725E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92D715-2206-9B4F-8DEF-9D614F407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6B288-A8C6-9F44-9573-A8F7EC42F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15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ED56C-BCB2-EB48-AB40-DBE0A75B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D3AFD3-819F-EA4B-8CA9-17F980FD6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E9D39-2694-D547-AC6D-4B84C2616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0186D6-CA69-B348-AA58-03E066F4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A09E83-B55F-9E4A-8F52-0ABC2FB22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982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4AE3B2-0190-D44E-8895-7A676CED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3A5CCC-C4C3-384E-83F3-E8700EB25F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EEAE44-1D70-0341-8CEF-E832C8995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8BCD89-ADFD-5A44-8187-3B1CEAFD9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761FC2-4533-644A-A4EA-2AC7009A6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95BDA-D599-CB4B-859E-51ACD40AB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69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A1ACC-04F8-824B-8D69-6B824715C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339ED4-8FE5-1642-957B-2267A6185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3E2F513-6CD7-2143-B400-BB6B1E1242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F20865-1B9B-2049-AD1D-D953F80D5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AE5641-EF2E-0E4E-8FE3-60AB4678AC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B9D083D-958C-1C49-A3E0-B16FBD94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52788D-9649-954B-BD1D-DD04A662E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BBD70FF-A684-564C-8C4A-FFF6533E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715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A871B5-322E-9648-8C24-7146F18B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E728B9C-EC40-9948-BF5F-CA189AB5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52F895-B1B8-774B-8524-22B7EBD6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A92A5E-6A11-E64B-ACC2-4B96578D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91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E3F83E-4F74-274E-9CB3-D1F173E2F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09F3BFC-78B6-0344-9C0F-5DBE7FEF1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AD28695-E6A9-3345-8A01-D71FCCC52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8197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6B438-F250-EE4B-A815-A988D729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D28D82-2CBA-A940-93F3-3D0C370C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00ED86-9C65-7143-A91E-9924AB6D3C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DB0D15-0852-EA44-A646-DB6ADC78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B62A72-D893-A14E-8D84-03EC7249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B4B998-3280-654F-B3D4-93078983E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21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F46EC2-2005-0B48-B62C-E0595703F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18E434-597B-3645-AB15-D06A94D238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E99868-F20F-D249-A043-263BCA86C9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11B73-92B7-AE46-9942-E1886F4AF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BCAA60-93F6-FB4C-9B3F-8112DC2EC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2A1928-71B7-EE4F-9E2E-C0E83CDA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023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6B785A-503D-354E-8378-B83EC961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95970-F7DA-CB46-A5AE-8330DCA2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775CD-6B98-E948-9346-B37675A36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CD15D-6F99-EF4D-A222-3233AF2F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97A0B-64CD-8047-B9AC-B8D8135B4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201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D6B785A-503D-354E-8378-B83EC961C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95970-F7DA-CB46-A5AE-8330DCA2F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E775CD-6B98-E948-9346-B37675A36D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EAA-1D3E-2A4D-8374-BB457E4BBEC9}" type="datetimeFigureOut">
              <a:rPr lang="es-CO" smtClean="0"/>
              <a:t>8/06/2023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8CD15D-6F99-EF4D-A222-3233AF2FEC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497A0B-64CD-8047-B9AC-B8D8135B4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8DA04-4AAB-0A46-B403-3B136A45FEF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29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F822BA-EA59-CE32-E9EC-5B258C8D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BAA4585-116C-CDA9-16DA-3A70DAE7C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451" y="2699657"/>
            <a:ext cx="7772400" cy="144696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510A6F-A059-3060-30C5-E26361EE324B}"/>
              </a:ext>
            </a:extLst>
          </p:cNvPr>
          <p:cNvSpPr txBox="1"/>
          <p:nvPr/>
        </p:nvSpPr>
        <p:spPr>
          <a:xfrm>
            <a:off x="3422542" y="4460152"/>
            <a:ext cx="534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Comisión de Pagos y Antifraude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07 de junio de 2023  </a:t>
            </a:r>
          </a:p>
        </p:txBody>
      </p:sp>
    </p:spTree>
    <p:extLst>
      <p:ext uri="{BB962C8B-B14F-4D97-AF65-F5344CB8AC3E}">
        <p14:creationId xmlns:p14="http://schemas.microsoft.com/office/powerpoint/2010/main" val="3538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F822BA-EA59-CE32-E9EC-5B258C8D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990"/>
            <a:ext cx="1219200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42CEE1-3E90-88B2-F9D8-2F35F0F6FFEB}"/>
              </a:ext>
            </a:extLst>
          </p:cNvPr>
          <p:cNvSpPr txBox="1"/>
          <p:nvPr/>
        </p:nvSpPr>
        <p:spPr>
          <a:xfrm>
            <a:off x="1041201" y="3429000"/>
            <a:ext cx="97462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yriad Pro Light" panose="020B0403030403020204" pitchFamily="34" charset="0"/>
              </a:rPr>
              <a:t>Proyecto de ley – Consumidor comercio electrónico </a:t>
            </a:r>
          </a:p>
        </p:txBody>
      </p:sp>
      <p:pic>
        <p:nvPicPr>
          <p:cNvPr id="5" name="Gráfico 4" descr="Insignia 4 con relleno sólido">
            <a:extLst>
              <a:ext uri="{FF2B5EF4-FFF2-40B4-BE49-F238E27FC236}">
                <a16:creationId xmlns:a16="http://schemas.microsoft.com/office/drawing/2014/main" id="{FD20370E-A8F2-D81B-539C-C1E2C6A83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0749" y="23674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1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0095B4-7B82-B264-2603-D84882E0B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75" y="0"/>
            <a:ext cx="12195175" cy="685621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4F712D2-5E36-CB73-597F-1C38FC4F8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1" y="3428992"/>
            <a:ext cx="17" cy="1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18B3BFA-0012-8746-7531-DB8952BD1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1" y="3428992"/>
            <a:ext cx="17" cy="1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1A557016-1212-B148-8ADB-945600C65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1" y="3428992"/>
            <a:ext cx="17" cy="1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A123647-6387-F7C8-DC84-D105DA79A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1" y="3428992"/>
            <a:ext cx="17" cy="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43B84F-5AEB-33CC-224F-DD1259A2318A}"/>
              </a:ext>
            </a:extLst>
          </p:cNvPr>
          <p:cNvSpPr txBox="1"/>
          <p:nvPr/>
        </p:nvSpPr>
        <p:spPr>
          <a:xfrm>
            <a:off x="359904" y="725923"/>
            <a:ext cx="10221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  <a:latin typeface="Calibri Light" panose="020F0302020204030204"/>
              </a:rPr>
              <a:t>Proyecto de ley – Consumidor comercio electrónico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403559-11CA-3F39-C3D2-05AC0D5F3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3880" y="3246786"/>
            <a:ext cx="2814072" cy="272118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B2074E-07D5-1E6B-DFBF-9EC34B8BF1B2}"/>
              </a:ext>
            </a:extLst>
          </p:cNvPr>
          <p:cNvSpPr txBox="1"/>
          <p:nvPr/>
        </p:nvSpPr>
        <p:spPr>
          <a:xfrm>
            <a:off x="501417" y="2164197"/>
            <a:ext cx="8490183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1600" dirty="0">
                <a:solidFill>
                  <a:srgbClr val="1D3576"/>
                </a:solidFill>
                <a:latin typeface="Myriad Pro" panose="020B0503030403020204" pitchFamily="34" charset="0"/>
              </a:rPr>
              <a:t>La semana pasada se publicó la ponencia para tercer debate del Proyecto de Ley 326C – 184S </a:t>
            </a:r>
            <a:r>
              <a:rPr lang="es-MX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“consumidor comercio electrónico”  </a:t>
            </a:r>
            <a:r>
              <a:rPr lang="es-ES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   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rgbClr val="1D357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11564E7-89A7-09CA-F8EE-D29F52B6B9AE}"/>
              </a:ext>
            </a:extLst>
          </p:cNvPr>
          <p:cNvSpPr/>
          <p:nvPr/>
        </p:nvSpPr>
        <p:spPr>
          <a:xfrm>
            <a:off x="556505" y="2870700"/>
            <a:ext cx="5411620" cy="25557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destacados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7F8F3FC-E1B8-27CB-94AB-B9B73DBC6D56}"/>
              </a:ext>
            </a:extLst>
          </p:cNvPr>
          <p:cNvSpPr txBox="1"/>
          <p:nvPr/>
        </p:nvSpPr>
        <p:spPr>
          <a:xfrm>
            <a:off x="556505" y="3335100"/>
            <a:ext cx="8315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1D3576"/>
                </a:solidFill>
                <a:latin typeface="Myriad Pro" panose="020B0503030403020204" pitchFamily="34" charset="0"/>
              </a:rPr>
              <a:t>El proyecto de ley modifica el inciso final del artículo 47 de la Ley 1480 de 2011 (derecho de retracto) modificando el término para la devolución de dinero: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4E64D2-44F8-80A2-74D2-A28A50A33989}"/>
              </a:ext>
            </a:extLst>
          </p:cNvPr>
          <p:cNvSpPr txBox="1"/>
          <p:nvPr/>
        </p:nvSpPr>
        <p:spPr>
          <a:xfrm>
            <a:off x="924837" y="3987661"/>
            <a:ext cx="785993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El proveedor deberá devolverle en dinero al consumidor todas las sumas pagadas sin que proceda a hacer descuentos o retenciones por concepto alguno; la suma será aplicada directamente sobre el instrumento de pago correspondiente</a:t>
            </a:r>
            <a:r>
              <a:rPr lang="es-MX" sz="1600" b="1" i="1" u="sng" dirty="0">
                <a:solidFill>
                  <a:srgbClr val="1D3576"/>
                </a:solidFill>
                <a:latin typeface="Myriad Pro" panose="020B0503030403020204" pitchFamily="34" charset="0"/>
              </a:rPr>
              <a:t> o a través del medio acordado entre las partes</a:t>
            </a:r>
            <a:r>
              <a:rPr lang="es-MX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, </a:t>
            </a:r>
            <a:r>
              <a:rPr lang="es-MX" sz="1600" b="1" i="1" u="sng" dirty="0">
                <a:solidFill>
                  <a:srgbClr val="1D3576"/>
                </a:solidFill>
                <a:latin typeface="Myriad Pro" panose="020B0503030403020204" pitchFamily="34" charset="0"/>
              </a:rPr>
              <a:t>para tal fin el proveedor deberá informar de manera clara y específica al consumidor las opciones de las cuales dispone</a:t>
            </a:r>
            <a:r>
              <a:rPr lang="es-MX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. </a:t>
            </a:r>
          </a:p>
          <a:p>
            <a:pPr algn="just"/>
            <a:endParaRPr lang="es-MX" sz="1600" i="1" dirty="0">
              <a:solidFill>
                <a:srgbClr val="1D3576"/>
              </a:solidFill>
              <a:latin typeface="Myriad Pro" panose="020B0503030403020204" pitchFamily="34" charset="0"/>
            </a:endParaRPr>
          </a:p>
          <a:p>
            <a:pPr algn="just"/>
            <a:r>
              <a:rPr lang="es-MX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La devolución del dinero al consumidor no podrá exceder </a:t>
            </a:r>
            <a:r>
              <a:rPr lang="es-MX" sz="1600" b="1" i="1" u="sng" dirty="0">
                <a:solidFill>
                  <a:srgbClr val="1D3576"/>
                </a:solidFill>
                <a:latin typeface="Myriad Pro" panose="020B0503030403020204" pitchFamily="34" charset="0"/>
              </a:rPr>
              <a:t>de quince (15) días calendario desde el momento en que ejerció el derecho y haya cumplido con las obligaciones: i) suministro los datos requeridos por el proveedor para efectuar el proceso, </a:t>
            </a:r>
            <a:r>
              <a:rPr lang="es-MX" sz="1600" b="1" i="1" u="sng" dirty="0" err="1">
                <a:solidFill>
                  <a:srgbClr val="1D3576"/>
                </a:solidFill>
                <a:latin typeface="Myriad Pro" panose="020B0503030403020204" pitchFamily="34" charset="0"/>
              </a:rPr>
              <a:t>ii</a:t>
            </a:r>
            <a:r>
              <a:rPr lang="es-MX" sz="1600" b="1" i="1" u="sng" dirty="0">
                <a:solidFill>
                  <a:srgbClr val="1D3576"/>
                </a:solidFill>
                <a:latin typeface="Myriad Pro" panose="020B0503030403020204" pitchFamily="34" charset="0"/>
              </a:rPr>
              <a:t>) la devolución del producto en los términos del presente artículo.</a:t>
            </a:r>
          </a:p>
        </p:txBody>
      </p:sp>
    </p:spTree>
    <p:extLst>
      <p:ext uri="{BB962C8B-B14F-4D97-AF65-F5344CB8AC3E}">
        <p14:creationId xmlns:p14="http://schemas.microsoft.com/office/powerpoint/2010/main" val="114608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92505E-78FB-88F1-4273-DC49FFE47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0"/>
            <a:ext cx="12195175" cy="685621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13D2EB9-53EF-1870-184F-CFDCE53DC1F3}"/>
              </a:ext>
            </a:extLst>
          </p:cNvPr>
          <p:cNvSpPr txBox="1"/>
          <p:nvPr/>
        </p:nvSpPr>
        <p:spPr>
          <a:xfrm>
            <a:off x="469420" y="739656"/>
            <a:ext cx="10221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  <a:latin typeface="Calibri Light" panose="020F0302020204030204"/>
              </a:rPr>
              <a:t>Proyecto de ley – Consumidor comercio electrónico 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673F407E-01BD-5BF5-EA93-B6810547483B}"/>
              </a:ext>
            </a:extLst>
          </p:cNvPr>
          <p:cNvSpPr/>
          <p:nvPr/>
        </p:nvSpPr>
        <p:spPr>
          <a:xfrm>
            <a:off x="469420" y="2174015"/>
            <a:ext cx="5411620" cy="255572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destacados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BD557F-CFC4-129A-192F-66F7FD9AA547}"/>
              </a:ext>
            </a:extLst>
          </p:cNvPr>
          <p:cNvSpPr txBox="1"/>
          <p:nvPr/>
        </p:nvSpPr>
        <p:spPr>
          <a:xfrm>
            <a:off x="469420" y="2740457"/>
            <a:ext cx="8315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1D3576"/>
                </a:solidFill>
                <a:latin typeface="Myriad Pro" panose="020B0503030403020204" pitchFamily="34" charset="0"/>
              </a:rPr>
              <a:t>El proyecto de ley también modifica el literal h) del artículo 50 de la Ley 1480 de 2011 sobre los tiempos para la entrega del producto y la devolución del dinero: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372A86D-720E-F7C5-60B7-F0EC18F5CD5A}"/>
              </a:ext>
            </a:extLst>
          </p:cNvPr>
          <p:cNvSpPr txBox="1"/>
          <p:nvPr/>
        </p:nvSpPr>
        <p:spPr>
          <a:xfrm>
            <a:off x="1948541" y="3551714"/>
            <a:ext cx="7826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(..) Si la entrega del pedido supera el tiempo pactado por las partes o los treinta (30) días calendario, o que no haya disponible el producto adquirido, el consumidor podrá resolver o terminar, según el caso, el contrato unilateralmente y obtener la devolución en dinero de todas las sumas pagadas sin que haya lugar a retención o descuento alguno. </a:t>
            </a:r>
            <a:r>
              <a:rPr lang="es-MX" sz="1600" b="1" i="1" u="sng" dirty="0">
                <a:solidFill>
                  <a:srgbClr val="1D3576"/>
                </a:solidFill>
                <a:latin typeface="Myriad Pro" panose="020B0503030403020204" pitchFamily="34" charset="0"/>
              </a:rPr>
              <a:t>La devolución deberá hacerse efectiva en un plazo máximo de quince (15) días calendario.</a:t>
            </a:r>
            <a:endParaRPr lang="es-CO" sz="1600" b="1" i="1" u="sng" dirty="0">
              <a:solidFill>
                <a:srgbClr val="1D3576"/>
              </a:solidFill>
              <a:latin typeface="Myriad Pro" panose="020B0503030403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EF09286-D96B-48C4-DD88-D46340144EF8}"/>
              </a:ext>
            </a:extLst>
          </p:cNvPr>
          <p:cNvSpPr txBox="1"/>
          <p:nvPr/>
        </p:nvSpPr>
        <p:spPr>
          <a:xfrm>
            <a:off x="1111678" y="6399695"/>
            <a:ext cx="83153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srgbClr val="1D3576"/>
                </a:solidFill>
                <a:latin typeface="Myriad Pro" panose="020B0503030403020204" pitchFamily="34" charset="0"/>
              </a:rPr>
              <a:t>Nota: D. 587/2016 - Trámite de reversión de pagos son 15 días hábiles. </a:t>
            </a:r>
            <a:endParaRPr lang="es-CO" sz="1200" dirty="0">
              <a:solidFill>
                <a:srgbClr val="1D3576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410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F822BA-EA59-CE32-E9EC-5B258C8D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BD01248-67A8-B49F-DE35-ACB55C07E7AF}"/>
              </a:ext>
            </a:extLst>
          </p:cNvPr>
          <p:cNvSpPr txBox="1"/>
          <p:nvPr/>
        </p:nvSpPr>
        <p:spPr>
          <a:xfrm>
            <a:off x="2145010" y="3172185"/>
            <a:ext cx="76085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4400" dirty="0">
                <a:solidFill>
                  <a:schemeClr val="bg1"/>
                </a:solidFill>
                <a:latin typeface="Myriad Pro Light" panose="020B0403030403020204" pitchFamily="34" charset="0"/>
              </a:rPr>
              <a:t>Sistema de Pagos Inmediatos – Banco de la República</a:t>
            </a:r>
            <a:endParaRPr lang="es-CO" sz="4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" name="Gráfico 1" descr="Insignia 5 con relleno sólido">
            <a:extLst>
              <a:ext uri="{FF2B5EF4-FFF2-40B4-BE49-F238E27FC236}">
                <a16:creationId xmlns:a16="http://schemas.microsoft.com/office/drawing/2014/main" id="{E8E1AAC7-EDB2-B221-FBEB-A60150D56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2201" y="2149298"/>
            <a:ext cx="894207" cy="89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74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430E30-F841-2847-9EE9-6E54CD3E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5"/>
            <a:ext cx="12195175" cy="68562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AB4F353-7695-7147-9F33-DD8D2CAEC97F}"/>
              </a:ext>
            </a:extLst>
          </p:cNvPr>
          <p:cNvSpPr txBox="1"/>
          <p:nvPr/>
        </p:nvSpPr>
        <p:spPr>
          <a:xfrm>
            <a:off x="7317824" y="2087166"/>
            <a:ext cx="4427009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dirty="0">
                <a:ea typeface="Calibri"/>
                <a:cs typeface="Calibri"/>
              </a:rPr>
              <a:t>En el mes de abril de este año </a:t>
            </a:r>
            <a:r>
              <a:rPr lang="es-ES_tradnl" dirty="0">
                <a:solidFill>
                  <a:srgbClr val="000000"/>
                </a:solidFill>
                <a:ea typeface="Calibri"/>
                <a:cs typeface="Calibri"/>
              </a:rPr>
              <a:t>se</a:t>
            </a:r>
            <a:r>
              <a:rPr lang="es-ES_tradnl" b="1" dirty="0">
                <a:solidFill>
                  <a:schemeClr val="tx2">
                    <a:lumMod val="50000"/>
                  </a:schemeClr>
                </a:solidFill>
                <a:ea typeface="Calibri"/>
                <a:cs typeface="Calibri"/>
              </a:rPr>
              <a:t> </a:t>
            </a:r>
            <a:r>
              <a:rPr lang="es-ES_tradnl" dirty="0">
                <a:ea typeface="Calibri"/>
                <a:cs typeface="Calibri"/>
              </a:rPr>
              <a:t>dio inicio a la </a:t>
            </a:r>
            <a:r>
              <a:rPr lang="es-ES_tradnl" b="1" dirty="0">
                <a:solidFill>
                  <a:srgbClr val="CD1431"/>
                </a:solidFill>
                <a:ea typeface="Calibri"/>
                <a:cs typeface="Calibri"/>
              </a:rPr>
              <a:t>segunda etapa del foro del Sistema de Pagos Inmediatos con el objetivo de </a:t>
            </a:r>
            <a:r>
              <a:rPr lang="es-ES_tradnl" b="1" dirty="0">
                <a:solidFill>
                  <a:srgbClr val="CD1431"/>
                </a:solidFill>
                <a:ea typeface="+mn-lt"/>
                <a:cs typeface="+mn-lt"/>
              </a:rPr>
              <a:t>analizar y discutir las reglas y estándares</a:t>
            </a:r>
            <a:r>
              <a:rPr lang="es-ES_tradnl" dirty="0">
                <a:ea typeface="+mn-lt"/>
                <a:cs typeface="+mn-lt"/>
              </a:rPr>
              <a:t> necesarios para facilitar el funcionamiento del Ecosistema de Pagos Inmediatos.</a:t>
            </a:r>
            <a:endParaRPr lang="es-ES_tradnl" dirty="0">
              <a:cs typeface="Calibri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18FF576-5A84-3F46-819C-54D5E6D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3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  <a:t>Sistema de Pagos Inmediatos</a:t>
            </a:r>
            <a:br>
              <a:rPr lang="es-ES_tradnl" sz="43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</a:br>
            <a:r>
              <a:rPr lang="es-ES_tradnl" sz="28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  <a:t>Banco de la República</a:t>
            </a:r>
            <a:endParaRPr lang="es-ES_tradnl" sz="2800" b="1" dirty="0">
              <a:solidFill>
                <a:srgbClr val="C00000"/>
              </a:solidFill>
              <a:latin typeface="League Spartan" pitchFamily="2" charset="77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3EE7DAB-15FC-976F-6C4A-05D33F57EDCB}"/>
              </a:ext>
            </a:extLst>
          </p:cNvPr>
          <p:cNvSpPr txBox="1"/>
          <p:nvPr/>
        </p:nvSpPr>
        <p:spPr>
          <a:xfrm>
            <a:off x="7315199" y="4340271"/>
            <a:ext cx="441409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ES_tradnl" b="1" dirty="0">
                <a:solidFill>
                  <a:srgbClr val="C00000"/>
                </a:solidFill>
                <a:ea typeface="Calibri"/>
                <a:cs typeface="Calibri"/>
              </a:rPr>
              <a:t>La nueva etapa del foro</a:t>
            </a:r>
            <a:r>
              <a:rPr lang="es-ES_tradnl" dirty="0">
                <a:ea typeface="Calibri"/>
                <a:cs typeface="Calibri"/>
              </a:rPr>
              <a:t> busca generar una nueva conversación público – privada. Para ello </a:t>
            </a:r>
            <a:r>
              <a:rPr lang="es-CO" dirty="0">
                <a:ea typeface="Calibri"/>
                <a:cs typeface="Calibri"/>
              </a:rPr>
              <a:t>se crearon distintas mesas de trabajo con el objetivo de abordar diferentes aspectos relacionados al funcionamiento del sistema. </a:t>
            </a:r>
            <a:endParaRPr lang="es-ES_tradnl" dirty="0">
              <a:ea typeface="Calibri"/>
              <a:cs typeface="Calibri"/>
            </a:endParaRPr>
          </a:p>
        </p:txBody>
      </p:sp>
      <p:pic>
        <p:nvPicPr>
          <p:cNvPr id="11" name="Imagen 11" descr="Icono&#10;&#10;Descripción generada automáticamente">
            <a:extLst>
              <a:ext uri="{FF2B5EF4-FFF2-40B4-BE49-F238E27FC236}">
                <a16:creationId xmlns:a16="http://schemas.microsoft.com/office/drawing/2014/main" id="{D9953EC7-D89B-EC56-24A0-33BDFEC16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64" y="4093006"/>
            <a:ext cx="1497807" cy="149780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33A0C8-A7C8-6644-F440-071D1BA95C16}"/>
              </a:ext>
            </a:extLst>
          </p:cNvPr>
          <p:cNvSpPr txBox="1"/>
          <p:nvPr/>
        </p:nvSpPr>
        <p:spPr>
          <a:xfrm>
            <a:off x="839128" y="2093119"/>
            <a:ext cx="442198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O" dirty="0"/>
              <a:t>A fi</a:t>
            </a:r>
            <a:r>
              <a:rPr lang="es-CO" dirty="0">
                <a:ea typeface="+mn-lt"/>
                <a:cs typeface="+mn-lt"/>
              </a:rPr>
              <a:t>nales del año pasado el Banco de la República decidió priorizar en su agenda el </a:t>
            </a:r>
            <a:r>
              <a:rPr lang="es-CO" b="1" dirty="0">
                <a:solidFill>
                  <a:srgbClr val="CD1431"/>
                </a:solidFill>
                <a:ea typeface="+mn-lt"/>
                <a:cs typeface="+mn-lt"/>
              </a:rPr>
              <a:t>desarrollo de un</a:t>
            </a:r>
            <a:r>
              <a:rPr lang="es-CO" b="1" dirty="0">
                <a:solidFill>
                  <a:srgbClr val="CD1431"/>
                </a:solidFill>
              </a:rPr>
              <a:t> Sistema de Pagos Inmediatos en el país</a:t>
            </a:r>
            <a:r>
              <a:rPr lang="es-CO" dirty="0"/>
              <a:t> que contribuyera al desarrollo de los pagos digitales. </a:t>
            </a:r>
            <a:endParaRPr lang="es-CO" dirty="0">
              <a:cs typeface="Calibri" panose="020F050202020403020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B42D9EF-3D1B-0CDB-4190-D0BDA800E1B2}"/>
              </a:ext>
            </a:extLst>
          </p:cNvPr>
          <p:cNvSpPr txBox="1"/>
          <p:nvPr/>
        </p:nvSpPr>
        <p:spPr>
          <a:xfrm>
            <a:off x="842962" y="4339767"/>
            <a:ext cx="431482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CO" dirty="0"/>
              <a:t>El Sistema de Pagos Inmediatos</a:t>
            </a:r>
            <a:r>
              <a:rPr lang="es-CO" b="1" dirty="0">
                <a:solidFill>
                  <a:srgbClr val="C00000"/>
                </a:solidFill>
              </a:rPr>
              <a:t> será administrado por el Banco de la República</a:t>
            </a:r>
            <a:r>
              <a:rPr lang="es-CO" dirty="0"/>
              <a:t> y prestará servicios relacionados con órdenes de pagos y/o transferencias de fondos inmediatos. </a:t>
            </a:r>
            <a:endParaRPr lang="es-CO" dirty="0">
              <a:cs typeface="Calibri" panose="020F0502020204030204"/>
            </a:endParaRPr>
          </a:p>
        </p:txBody>
      </p:sp>
      <p:pic>
        <p:nvPicPr>
          <p:cNvPr id="13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id="{45E8E9DE-9974-BC11-4251-46F9AE2F4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327" y="2013165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7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430E30-F841-2847-9EE9-6E54CD3E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6215"/>
          </a:xfrm>
          <a:prstGeom prst="rect">
            <a:avLst/>
          </a:prstGeom>
        </p:spPr>
      </p:pic>
      <p:pic>
        <p:nvPicPr>
          <p:cNvPr id="6" name="Imagen 6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032AF9E5-BDFA-C87F-1A9C-C6519C094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0" t="18098" r="17187" b="9202"/>
          <a:stretch/>
        </p:blipFill>
        <p:spPr>
          <a:xfrm>
            <a:off x="926306" y="716756"/>
            <a:ext cx="9916103" cy="564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1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430E30-F841-2847-9EE9-6E54CD3E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44"/>
            <a:ext cx="12195175" cy="6856215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18FF576-5A84-3F46-819C-54D5E6D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3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  <a:t>Sistema de Pagos Inmediatos</a:t>
            </a:r>
            <a:br>
              <a:rPr lang="es-ES_tradnl" sz="4300" b="1" dirty="0">
                <a:latin typeface="League Spartan"/>
                <a:ea typeface="+mn-ea"/>
                <a:cs typeface="+mn-cs"/>
              </a:rPr>
            </a:br>
            <a:r>
              <a:rPr lang="es-ES_tradnl" sz="28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  <a:t>Segunda etapa del Foro - Mesas de trabajo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CFC4DF-86B8-22E9-B346-8258AAE1DBB7}"/>
              </a:ext>
            </a:extLst>
          </p:cNvPr>
          <p:cNvSpPr/>
          <p:nvPr/>
        </p:nvSpPr>
        <p:spPr>
          <a:xfrm>
            <a:off x="6429375" y="2024062"/>
            <a:ext cx="4667249" cy="173831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cs typeface="Calibri"/>
              </a:rPr>
              <a:t>Directorio y llaves: </a:t>
            </a:r>
            <a:r>
              <a:rPr lang="es-ES" dirty="0">
                <a:solidFill>
                  <a:schemeClr val="tx1"/>
                </a:solidFill>
                <a:ea typeface="+mn-lt"/>
                <a:cs typeface="+mn-lt"/>
              </a:rPr>
              <a:t>El SPI prevé un modelo híbrido de Directorios bajo el cual coexiste un Directorio Centralizado administrado por el Banco de la República y un sistema multi - llaves.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D4B4AAD-5C93-C9D3-CC21-689A87C45413}"/>
              </a:ext>
            </a:extLst>
          </p:cNvPr>
          <p:cNvSpPr/>
          <p:nvPr/>
        </p:nvSpPr>
        <p:spPr>
          <a:xfrm>
            <a:off x="785812" y="4238625"/>
            <a:ext cx="4667249" cy="1738311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0070C0"/>
                </a:solidFill>
                <a:cs typeface="Calibri"/>
              </a:rPr>
              <a:t>Experiencia de usuario y marca: </a:t>
            </a:r>
            <a:r>
              <a:rPr lang="es-ES" dirty="0">
                <a:solidFill>
                  <a:schemeClr val="tx1"/>
                </a:solidFill>
                <a:ea typeface="+mn-lt"/>
                <a:cs typeface="+mn-lt"/>
              </a:rPr>
              <a:t>Se ha discutido la conveniencia de adoptar una marca unificada para el ecosistema de pagos inmediatos. Con el objetivo de que los usuarios tengan una experiencia simple, ágil y de bajo costo.</a:t>
            </a:r>
            <a:endParaRPr lang="es-ES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19249E3-DEE8-3269-CFD9-118A616E927E}"/>
              </a:ext>
            </a:extLst>
          </p:cNvPr>
          <p:cNvSpPr/>
          <p:nvPr/>
        </p:nvSpPr>
        <p:spPr>
          <a:xfrm>
            <a:off x="6429375" y="4238625"/>
            <a:ext cx="4667249" cy="1738311"/>
          </a:xfrm>
          <a:prstGeom prst="rect">
            <a:avLst/>
          </a:prstGeom>
          <a:solidFill>
            <a:schemeClr val="bg1"/>
          </a:solidFill>
          <a:ln>
            <a:solidFill>
              <a:srgbClr val="CD143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CD1431"/>
                </a:solidFill>
                <a:cs typeface="Calibri"/>
              </a:rPr>
              <a:t>Compensación y liquidación: </a:t>
            </a:r>
            <a:r>
              <a:rPr lang="es-ES" dirty="0">
                <a:solidFill>
                  <a:schemeClr val="tx1"/>
                </a:solidFill>
                <a:ea typeface="+mn-lt"/>
                <a:cs typeface="+mn-lt"/>
              </a:rPr>
              <a:t>Se detalla el proceso de compensación y liquidación que deberá surtirse en las operaciones inter e intra del sistema.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EA534C1-F695-00AB-B7CA-75E07F26DEEB}"/>
              </a:ext>
            </a:extLst>
          </p:cNvPr>
          <p:cNvSpPr/>
          <p:nvPr/>
        </p:nvSpPr>
        <p:spPr>
          <a:xfrm>
            <a:off x="838200" y="1982561"/>
            <a:ext cx="4667249" cy="173831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chemeClr val="accent6">
                    <a:lumMod val="75000"/>
                  </a:schemeClr>
                </a:solidFill>
                <a:cs typeface="Calibri"/>
              </a:rPr>
              <a:t>Seguridad: </a:t>
            </a:r>
            <a:r>
              <a:rPr lang="es-ES" dirty="0">
                <a:solidFill>
                  <a:schemeClr val="tx1"/>
                </a:solidFill>
                <a:ea typeface="+mn-lt"/>
                <a:cs typeface="+mn-lt"/>
              </a:rPr>
              <a:t>Se buscan definir mecanismos y procesos en cada fase del flujo de pagos inmediatos orientados a la prevención de fraude (Autenticación, límite en el valor de las transacciones, verificación, registro y entre otros)</a:t>
            </a:r>
            <a:endParaRPr lang="es-ES" b="1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203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818FF576-5A84-3F46-819C-54D5E6D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_tradnl" sz="43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  <a:t>Sistema de Pagos Inmediatos</a:t>
            </a:r>
            <a:br>
              <a:rPr lang="es-ES_tradnl" sz="43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</a:br>
            <a:r>
              <a:rPr lang="es-ES_tradnl" sz="2800" b="1" dirty="0">
                <a:solidFill>
                  <a:srgbClr val="C00000"/>
                </a:solidFill>
                <a:latin typeface="League Spartan"/>
                <a:ea typeface="+mn-ea"/>
                <a:cs typeface="+mn-cs"/>
              </a:rPr>
              <a:t>Banco de la República</a:t>
            </a:r>
            <a:endParaRPr lang="es-ES_tradnl" sz="2800" b="1" dirty="0">
              <a:solidFill>
                <a:srgbClr val="C00000"/>
              </a:solidFill>
              <a:latin typeface="League Spartan" pitchFamily="2" charset="77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CFC4DF-86B8-22E9-B346-8258AAE1DBB7}"/>
              </a:ext>
            </a:extLst>
          </p:cNvPr>
          <p:cNvSpPr/>
          <p:nvPr/>
        </p:nvSpPr>
        <p:spPr>
          <a:xfrm>
            <a:off x="838200" y="2713589"/>
            <a:ext cx="4667249" cy="173831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chemeClr val="tx2">
                    <a:lumMod val="50000"/>
                  </a:schemeClr>
                </a:solidFill>
                <a:cs typeface="Calibri"/>
              </a:rPr>
              <a:t>Casos de uso: </a:t>
            </a:r>
            <a:r>
              <a:rPr lang="es-ES" dirty="0">
                <a:solidFill>
                  <a:schemeClr val="tx1"/>
                </a:solidFill>
                <a:ea typeface="+mn-lt"/>
                <a:cs typeface="+mn-lt"/>
              </a:rPr>
              <a:t>Presentación de posibles nuevos de casos de uso que pueden ser implementados a futuro, desde la perspectiva de PIX de Brasil.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163708E-8788-1BE5-C23A-094FD83B251C}"/>
              </a:ext>
            </a:extLst>
          </p:cNvPr>
          <p:cNvSpPr/>
          <p:nvPr/>
        </p:nvSpPr>
        <p:spPr>
          <a:xfrm>
            <a:off x="6250329" y="2524524"/>
            <a:ext cx="5319228" cy="275639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  <a:cs typeface="Calibri"/>
              </a:rPr>
              <a:t>Cierre del foro y próximos pasos:</a:t>
            </a:r>
            <a:r>
              <a:rPr lang="es-ES" b="1" dirty="0">
                <a:solidFill>
                  <a:srgbClr val="C00000"/>
                </a:solidFill>
              </a:rPr>
              <a:t> </a:t>
            </a:r>
            <a:r>
              <a:rPr lang="es-ES" dirty="0">
                <a:solidFill>
                  <a:schemeClr val="tx1"/>
                </a:solidFill>
              </a:rPr>
              <a:t>El 6 de junio se dio cierre a la segunda etapa del foro de Sistemas de Pagos por parte del Banco de la República. El Banco trabajará durante los próximos meses en la </a:t>
            </a:r>
            <a:r>
              <a:rPr lang="es-ES" b="1" dirty="0">
                <a:solidFill>
                  <a:srgbClr val="C00000"/>
                </a:solidFill>
              </a:rPr>
              <a:t>definición del marco regulatorio del SPI y en la selección y contratación del proveedor tecnológico del sistema</a:t>
            </a:r>
            <a:r>
              <a:rPr lang="es-ES" dirty="0">
                <a:solidFill>
                  <a:schemeClr val="tx1"/>
                </a:solidFill>
              </a:rPr>
              <a:t>. Cualquier avance y desarrollo será puesto en conocimiento de la industria por medio de reuniones gremiales y los canales del foro.</a:t>
            </a:r>
            <a:endParaRPr lang="es-ES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583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F822BA-EA59-CE32-E9EC-5B258C8D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42CEE1-3E90-88B2-F9D8-2F35F0F6FFEB}"/>
              </a:ext>
            </a:extLst>
          </p:cNvPr>
          <p:cNvSpPr txBox="1"/>
          <p:nvPr/>
        </p:nvSpPr>
        <p:spPr>
          <a:xfrm>
            <a:off x="2239205" y="2998543"/>
            <a:ext cx="8172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Elección Presidente y Vicepresidente </a:t>
            </a:r>
          </a:p>
        </p:txBody>
      </p:sp>
      <p:pic>
        <p:nvPicPr>
          <p:cNvPr id="2" name="Gráfico 1" descr="Insignia 6 con relleno sólido">
            <a:extLst>
              <a:ext uri="{FF2B5EF4-FFF2-40B4-BE49-F238E27FC236}">
                <a16:creationId xmlns:a16="http://schemas.microsoft.com/office/drawing/2014/main" id="{841615C8-5B02-DE05-E62E-7238972817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1195" y="1977751"/>
            <a:ext cx="848040" cy="84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0095B4-7B82-B264-2603-D84882E0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4" y="1786"/>
            <a:ext cx="12195174" cy="685621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54840F8-12F0-4C31-214D-0270A2645552}"/>
              </a:ext>
            </a:extLst>
          </p:cNvPr>
          <p:cNvSpPr txBox="1"/>
          <p:nvPr/>
        </p:nvSpPr>
        <p:spPr>
          <a:xfrm>
            <a:off x="757914" y="1055750"/>
            <a:ext cx="10461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1D357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Agradecimientos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09BA9-99A4-8593-6B42-E2C3A8EFA3E5}"/>
              </a:ext>
            </a:extLst>
          </p:cNvPr>
          <p:cNvSpPr txBox="1"/>
          <p:nvPr/>
        </p:nvSpPr>
        <p:spPr>
          <a:xfrm>
            <a:off x="1095094" y="2704266"/>
            <a:ext cx="231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Presidente: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419E8CC-2DF9-3F11-904D-23D076D2D85D}"/>
              </a:ext>
            </a:extLst>
          </p:cNvPr>
          <p:cNvSpPr txBox="1"/>
          <p:nvPr/>
        </p:nvSpPr>
        <p:spPr>
          <a:xfrm>
            <a:off x="1095094" y="3901540"/>
            <a:ext cx="231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Viceresidente: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12FEB92-9DB9-57A9-3A86-5C04DB91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14" y="1617896"/>
            <a:ext cx="4863319" cy="4567288"/>
          </a:xfrm>
          <a:prstGeom prst="rect">
            <a:avLst/>
          </a:prstGeom>
        </p:spPr>
      </p:pic>
      <p:pic>
        <p:nvPicPr>
          <p:cNvPr id="1028" name="Picture 4" descr="Mercado pago - Nuvei">
            <a:extLst>
              <a:ext uri="{FF2B5EF4-FFF2-40B4-BE49-F238E27FC236}">
                <a16:creationId xmlns:a16="http://schemas.microsoft.com/office/drawing/2014/main" id="{95AE9733-55CE-CDA8-4B17-9197D0C3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968" y="2197146"/>
            <a:ext cx="2159680" cy="134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yRetailers adquiere Paygol de Chile y Pago Digital de Colombia en un  movimiento para unificar el mercado del comercio electrónico  Latinoamericano por $85 mil millones | Business Wire">
            <a:extLst>
              <a:ext uri="{FF2B5EF4-FFF2-40B4-BE49-F238E27FC236}">
                <a16:creationId xmlns:a16="http://schemas.microsoft.com/office/drawing/2014/main" id="{1D6B943B-A87B-67AA-4816-C6DFD6D5A0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3665143"/>
            <a:ext cx="2159680" cy="9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8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8A6DD2-D904-8627-8B73-3FDA348E4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5482"/>
            <a:ext cx="12195175" cy="6856215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15CC543-BBBA-5237-1199-8E78F8BAE230}"/>
              </a:ext>
            </a:extLst>
          </p:cNvPr>
          <p:cNvSpPr/>
          <p:nvPr/>
        </p:nvSpPr>
        <p:spPr>
          <a:xfrm>
            <a:off x="616841" y="912771"/>
            <a:ext cx="3558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rgbClr val="1D357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Orden del día </a:t>
            </a:r>
          </a:p>
        </p:txBody>
      </p:sp>
      <p:pic>
        <p:nvPicPr>
          <p:cNvPr id="4" name="Gráfico 3" descr="Insignia con relleno sólido">
            <a:extLst>
              <a:ext uri="{FF2B5EF4-FFF2-40B4-BE49-F238E27FC236}">
                <a16:creationId xmlns:a16="http://schemas.microsoft.com/office/drawing/2014/main" id="{8FD217FA-4E59-A371-6021-2777E9EB5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749" y="2466391"/>
            <a:ext cx="728297" cy="728297"/>
          </a:xfrm>
          <a:prstGeom prst="rect">
            <a:avLst/>
          </a:prstGeom>
        </p:spPr>
      </p:pic>
      <p:pic>
        <p:nvPicPr>
          <p:cNvPr id="6" name="Gráfico 5" descr="Insignia 3 con relleno sólido">
            <a:extLst>
              <a:ext uri="{FF2B5EF4-FFF2-40B4-BE49-F238E27FC236}">
                <a16:creationId xmlns:a16="http://schemas.microsoft.com/office/drawing/2014/main" id="{2590CBE5-1DDC-660F-BCB4-4AB45CF35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902" y="3179721"/>
            <a:ext cx="728297" cy="728297"/>
          </a:xfrm>
          <a:prstGeom prst="rect">
            <a:avLst/>
          </a:prstGeom>
        </p:spPr>
      </p:pic>
      <p:pic>
        <p:nvPicPr>
          <p:cNvPr id="7" name="Gráfico 6" descr="Insignia 1 con relleno sólido">
            <a:extLst>
              <a:ext uri="{FF2B5EF4-FFF2-40B4-BE49-F238E27FC236}">
                <a16:creationId xmlns:a16="http://schemas.microsoft.com/office/drawing/2014/main" id="{BA5F7881-B964-D240-A64B-5CF51637CB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0902" y="1760583"/>
            <a:ext cx="695993" cy="6959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35E8DA5-CF17-E165-2E9A-0AEFEF3D7C88}"/>
              </a:ext>
            </a:extLst>
          </p:cNvPr>
          <p:cNvSpPr txBox="1"/>
          <p:nvPr/>
        </p:nvSpPr>
        <p:spPr>
          <a:xfrm>
            <a:off x="1719199" y="1900915"/>
            <a:ext cx="62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002060"/>
                </a:solidFill>
                <a:latin typeface="Calibri Light" panose="020F0302020204030204"/>
              </a:rPr>
              <a:t>Circular DICIP 83 – Banco de la República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1" name="Picture 2" descr="Slaying The Google SEO Monster | Essex SEO Company | greyZIP">
            <a:extLst>
              <a:ext uri="{FF2B5EF4-FFF2-40B4-BE49-F238E27FC236}">
                <a16:creationId xmlns:a16="http://schemas.microsoft.com/office/drawing/2014/main" id="{5A38412B-F974-5197-435B-8F83670C8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461" y="1807705"/>
            <a:ext cx="5699570" cy="42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0078F-7898-C2D4-4A5A-54A8B1536FAE}"/>
              </a:ext>
            </a:extLst>
          </p:cNvPr>
          <p:cNvSpPr txBox="1"/>
          <p:nvPr/>
        </p:nvSpPr>
        <p:spPr>
          <a:xfrm>
            <a:off x="1747840" y="4836780"/>
            <a:ext cx="618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latin typeface="Calibri Light" panose="020F0302020204030204"/>
              </a:rPr>
              <a:t>Sistema de Pagos Inmediatos – Banco de la República</a:t>
            </a:r>
            <a:endParaRPr lang="es-CO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pic>
        <p:nvPicPr>
          <p:cNvPr id="14" name="Gráfico 13" descr="Insignia 4 con relleno sólido">
            <a:extLst>
              <a:ext uri="{FF2B5EF4-FFF2-40B4-BE49-F238E27FC236}">
                <a16:creationId xmlns:a16="http://schemas.microsoft.com/office/drawing/2014/main" id="{87DF7AB6-37F1-94EC-8834-8F817EF7BE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0902" y="3931392"/>
            <a:ext cx="728297" cy="72829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97E5AA4-658D-146F-4901-6EA60290E45D}"/>
              </a:ext>
            </a:extLst>
          </p:cNvPr>
          <p:cNvSpPr txBox="1"/>
          <p:nvPr/>
        </p:nvSpPr>
        <p:spPr>
          <a:xfrm>
            <a:off x="1759852" y="4162921"/>
            <a:ext cx="618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latin typeface="Calibri Light" panose="020F0302020204030204"/>
              </a:rPr>
              <a:t>Proyecto de ley – Consumidor comercio electrónico </a:t>
            </a:r>
            <a:endParaRPr lang="es-CO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FC8D4E9-1C4E-F478-3A83-25B014C54465}"/>
              </a:ext>
            </a:extLst>
          </p:cNvPr>
          <p:cNvSpPr txBox="1"/>
          <p:nvPr/>
        </p:nvSpPr>
        <p:spPr>
          <a:xfrm>
            <a:off x="1719199" y="2665225"/>
            <a:ext cx="61830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latin typeface="Calibri Light" panose="020F0302020204030204"/>
              </a:rPr>
              <a:t>Regulación finanzas abiertas – SFC </a:t>
            </a:r>
            <a:endParaRPr lang="es-CO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pic>
        <p:nvPicPr>
          <p:cNvPr id="19" name="Gráfico 18" descr="Insignia 5 con relleno sólido">
            <a:extLst>
              <a:ext uri="{FF2B5EF4-FFF2-40B4-BE49-F238E27FC236}">
                <a16:creationId xmlns:a16="http://schemas.microsoft.com/office/drawing/2014/main" id="{FE3238DC-FF23-D102-DB3F-582B80DBCB9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9213" y="4616906"/>
            <a:ext cx="728297" cy="72829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0704A13-3D9B-80BF-FCA8-9FCA66FCED8F}"/>
              </a:ext>
            </a:extLst>
          </p:cNvPr>
          <p:cNvSpPr txBox="1"/>
          <p:nvPr/>
        </p:nvSpPr>
        <p:spPr>
          <a:xfrm>
            <a:off x="1747840" y="3315361"/>
            <a:ext cx="48555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MX" dirty="0">
                <a:solidFill>
                  <a:srgbClr val="002060"/>
                </a:solidFill>
                <a:latin typeface="Calibri Light" panose="020F0302020204030204"/>
              </a:rPr>
              <a:t>Mesa de trabajo Asobancaria: flujos de información </a:t>
            </a:r>
            <a:endParaRPr lang="es-CO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pic>
        <p:nvPicPr>
          <p:cNvPr id="15" name="Gráfico 14" descr="Insignia 6 con relleno sólido">
            <a:extLst>
              <a:ext uri="{FF2B5EF4-FFF2-40B4-BE49-F238E27FC236}">
                <a16:creationId xmlns:a16="http://schemas.microsoft.com/office/drawing/2014/main" id="{3E7E52B1-7B62-D979-C32C-C0BC44D3124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01787" y="5319350"/>
            <a:ext cx="728297" cy="728297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D5D490D-2CBF-F045-5EE3-39004E632EA5}"/>
              </a:ext>
            </a:extLst>
          </p:cNvPr>
          <p:cNvSpPr txBox="1"/>
          <p:nvPr/>
        </p:nvSpPr>
        <p:spPr>
          <a:xfrm>
            <a:off x="1796760" y="5475951"/>
            <a:ext cx="625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Elección de Presidente y Vicepresidente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5453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0095B4-7B82-B264-2603-D84882E0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785"/>
            <a:ext cx="12195175" cy="685621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380A8B7-A2D2-8A50-EEB5-6EBF09194E2E}"/>
              </a:ext>
            </a:extLst>
          </p:cNvPr>
          <p:cNvSpPr txBox="1"/>
          <p:nvPr/>
        </p:nvSpPr>
        <p:spPr>
          <a:xfrm>
            <a:off x="761286" y="2496150"/>
            <a:ext cx="6171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La Comisión de Pagos y Antifraude deberá contar con un Presidente y un Vicepresidente elegidos por la misma Comisión, por un periodo de 2 años.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Se permite la reelección.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Un mismo afiliado solo podrá ostentar el cargo de Presidente y Vicepresidente de una Comisión.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969FD1-97C5-5542-3057-18506ED90F40}"/>
              </a:ext>
            </a:extLst>
          </p:cNvPr>
          <p:cNvSpPr txBox="1"/>
          <p:nvPr/>
        </p:nvSpPr>
        <p:spPr>
          <a:xfrm>
            <a:off x="663130" y="1033483"/>
            <a:ext cx="104617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1D357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Reglamento de Comisiones de la CCCE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684052D-D03F-B7DB-DD96-252974D28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62" y="3429000"/>
            <a:ext cx="4801037" cy="307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93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DB14939-86D3-8897-768E-BE395F0D6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29A6D78-6293-6C48-85F6-2A25B831844C}"/>
              </a:ext>
            </a:extLst>
          </p:cNvPr>
          <p:cNvSpPr txBox="1"/>
          <p:nvPr/>
        </p:nvSpPr>
        <p:spPr>
          <a:xfrm>
            <a:off x="3544157" y="4995074"/>
            <a:ext cx="492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itchFamily="2" charset="77"/>
                <a:ea typeface="+mn-ea"/>
                <a:cs typeface="+mn-cs"/>
              </a:rPr>
              <a:t>www.ccce.org.co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FF1A8A4-F78E-90C7-161A-78A6B1391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291" y="3401628"/>
            <a:ext cx="5967248" cy="11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59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F822BA-EA59-CE32-E9EC-5B258C8D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42CEE1-3E90-88B2-F9D8-2F35F0F6FFEB}"/>
              </a:ext>
            </a:extLst>
          </p:cNvPr>
          <p:cNvSpPr txBox="1"/>
          <p:nvPr/>
        </p:nvSpPr>
        <p:spPr>
          <a:xfrm>
            <a:off x="2239205" y="2998543"/>
            <a:ext cx="81720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yriad Pro Light" panose="020B0403030403020204" pitchFamily="34" charset="0"/>
              </a:rPr>
              <a:t>Circular DICIP 83 – Banco de la República </a:t>
            </a:r>
          </a:p>
        </p:txBody>
      </p:sp>
      <p:pic>
        <p:nvPicPr>
          <p:cNvPr id="5" name="Gráfico 4" descr="Insignia 1 con relleno sólido">
            <a:extLst>
              <a:ext uri="{FF2B5EF4-FFF2-40B4-BE49-F238E27FC236}">
                <a16:creationId xmlns:a16="http://schemas.microsoft.com/office/drawing/2014/main" id="{C42DBD32-05C3-5683-EB22-76DBCB3CF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191510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71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0095B4-7B82-B264-2603-D84882E0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FA8632FB-C43A-FCC3-C033-13280C81A70E}"/>
              </a:ext>
            </a:extLst>
          </p:cNvPr>
          <p:cNvSpPr txBox="1">
            <a:spLocks/>
          </p:cNvSpPr>
          <p:nvPr/>
        </p:nvSpPr>
        <p:spPr>
          <a:xfrm>
            <a:off x="804121" y="770338"/>
            <a:ext cx="11168743" cy="7101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4000" b="1" dirty="0">
                <a:solidFill>
                  <a:srgbClr val="002060"/>
                </a:solidFill>
                <a:latin typeface="Myriad Pro Light" panose="020B0403030403020204" pitchFamily="34" charset="0"/>
              </a:rPr>
              <a:t>Circular DICIP 83 – Banco de la República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3F7D0A4-418E-1643-818C-CF56E5A5C8E6}"/>
              </a:ext>
            </a:extLst>
          </p:cNvPr>
          <p:cNvSpPr txBox="1"/>
          <p:nvPr/>
        </p:nvSpPr>
        <p:spPr>
          <a:xfrm>
            <a:off x="471942" y="3018086"/>
            <a:ext cx="52549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1" u="none" strike="noStrike" kern="1200" cap="none" spc="0" normalizeH="0" baseline="0" noProof="0" dirty="0">
                <a:ln>
                  <a:noFill/>
                </a:ln>
                <a:solidFill>
                  <a:srgbClr val="1D357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Los proveedores de servicios de pago agregadores deberán conservar de forma individualizada los datos concernientes a los documentos aduaneros de las operaciones de importación pagadas a través de ellos, para ser presentados ante las autoridades de control y vigilancia del régimen cambiario cuando así lo requieran.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2799858-C0BC-C0F5-A3BC-00B5E97412EC}"/>
              </a:ext>
            </a:extLst>
          </p:cNvPr>
          <p:cNvSpPr txBox="1"/>
          <p:nvPr/>
        </p:nvSpPr>
        <p:spPr>
          <a:xfrm>
            <a:off x="804121" y="1547527"/>
            <a:ext cx="9435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1D3576"/>
                </a:solidFill>
                <a:latin typeface="Myriad Pro" panose="020B0503030403020204" pitchFamily="34" charset="0"/>
              </a:rPr>
              <a:t>Desde la Cámara Colombiana de Comercio Electrónico se realizaron distintas acciones con la finalidad de superar la fricción que incluyó la Circular DICIP 83 respecto a la obligación de conservar los documentos aduaneros de las operaciones.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4C11902-0B29-4A89-B5BE-750772018C50}"/>
              </a:ext>
            </a:extLst>
          </p:cNvPr>
          <p:cNvSpPr/>
          <p:nvPr/>
        </p:nvSpPr>
        <p:spPr>
          <a:xfrm>
            <a:off x="804121" y="2657250"/>
            <a:ext cx="4057443" cy="22432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Antes 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4F3D863-5465-5091-46C8-B50255FFA1D5}"/>
              </a:ext>
            </a:extLst>
          </p:cNvPr>
          <p:cNvSpPr/>
          <p:nvPr/>
        </p:nvSpPr>
        <p:spPr>
          <a:xfrm>
            <a:off x="6691857" y="2666698"/>
            <a:ext cx="4057443" cy="224328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Ahora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B472B83-F053-7959-148F-0922C1BE9EC9}"/>
              </a:ext>
            </a:extLst>
          </p:cNvPr>
          <p:cNvSpPr txBox="1"/>
          <p:nvPr/>
        </p:nvSpPr>
        <p:spPr>
          <a:xfrm>
            <a:off x="6202000" y="3074347"/>
            <a:ext cx="5357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1" u="none" strike="noStrike" kern="1200" cap="none" spc="0" normalizeH="0" baseline="0" noProof="0" dirty="0">
                <a:ln>
                  <a:noFill/>
                </a:ln>
                <a:solidFill>
                  <a:srgbClr val="1D357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El residente importador deberá conservar los documentos aduaneros soporte de la operación, para cuando sean requeridos por las autoridades de control y vigilancia. El proveedor de servicios de pago agregador residente deberá conservar la información de los pagos que haya procesado.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7943450-8C97-FDE7-99BC-848C1BB08A35}"/>
              </a:ext>
            </a:extLst>
          </p:cNvPr>
          <p:cNvSpPr/>
          <p:nvPr/>
        </p:nvSpPr>
        <p:spPr>
          <a:xfrm>
            <a:off x="4065690" y="4793671"/>
            <a:ext cx="4057443" cy="22432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000" b="1" dirty="0">
                <a:solidFill>
                  <a:prstClr val="white"/>
                </a:solidFill>
                <a:latin typeface="Calibri" panose="020F0502020204030204"/>
              </a:rPr>
              <a:t>Compromisos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71130B-92A1-9D79-1931-0D89B64B37C9}"/>
              </a:ext>
            </a:extLst>
          </p:cNvPr>
          <p:cNvSpPr txBox="1"/>
          <p:nvPr/>
        </p:nvSpPr>
        <p:spPr>
          <a:xfrm>
            <a:off x="1101331" y="5213840"/>
            <a:ext cx="1020133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>
                <a:solidFill>
                  <a:srgbClr val="1D3576"/>
                </a:solidFill>
                <a:latin typeface="Myriad Pro" panose="020B0503030403020204" pitchFamily="34" charset="0"/>
              </a:rPr>
              <a:t>El Banco de la República resalta la importancia de cumplir con los deberes de reportes que deben realizar mensualmente las pasarelas </a:t>
            </a:r>
            <a:r>
              <a:rPr lang="es-MX" dirty="0" err="1">
                <a:solidFill>
                  <a:srgbClr val="1D3576"/>
                </a:solidFill>
                <a:latin typeface="Myriad Pro" panose="020B0503030403020204" pitchFamily="34" charset="0"/>
              </a:rPr>
              <a:t>agregadoras</a:t>
            </a:r>
            <a:r>
              <a:rPr lang="es-MX" dirty="0">
                <a:solidFill>
                  <a:srgbClr val="1D3576"/>
                </a:solidFill>
                <a:latin typeface="Myriad Pro" panose="020B0503030403020204" pitchFamily="34" charset="0"/>
              </a:rPr>
              <a:t> y los IMC al Banco de la República, respecto de las operaciones realizadas a través de las pasarelas. </a:t>
            </a:r>
          </a:p>
        </p:txBody>
      </p:sp>
    </p:spTree>
    <p:extLst>
      <p:ext uri="{BB962C8B-B14F-4D97-AF65-F5344CB8AC3E}">
        <p14:creationId xmlns:p14="http://schemas.microsoft.com/office/powerpoint/2010/main" val="9459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F822BA-EA59-CE32-E9EC-5B258C8D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5990"/>
            <a:ext cx="1219200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42CEE1-3E90-88B2-F9D8-2F35F0F6FFEB}"/>
              </a:ext>
            </a:extLst>
          </p:cNvPr>
          <p:cNvSpPr txBox="1"/>
          <p:nvPr/>
        </p:nvSpPr>
        <p:spPr>
          <a:xfrm>
            <a:off x="1041201" y="3084047"/>
            <a:ext cx="9746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Regulación finanzas abiertas – SFC</a:t>
            </a:r>
          </a:p>
        </p:txBody>
      </p:sp>
      <p:pic>
        <p:nvPicPr>
          <p:cNvPr id="5" name="Gráfico 4" descr="Insignia con relleno sólido">
            <a:extLst>
              <a:ext uri="{FF2B5EF4-FFF2-40B4-BE49-F238E27FC236}">
                <a16:creationId xmlns:a16="http://schemas.microsoft.com/office/drawing/2014/main" id="{5A414558-6582-DF42-50D6-1593DE44BF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800" y="216964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0095B4-7B82-B264-2603-D84882E0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5175" cy="68562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07CEC6-9792-799C-7AF1-2F9D90AE0B96}"/>
              </a:ext>
            </a:extLst>
          </p:cNvPr>
          <p:cNvSpPr txBox="1"/>
          <p:nvPr/>
        </p:nvSpPr>
        <p:spPr>
          <a:xfrm>
            <a:off x="367859" y="603805"/>
            <a:ext cx="92742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4000" dirty="0">
                <a:solidFill>
                  <a:srgbClr val="002060"/>
                </a:solidFill>
                <a:latin typeface="Calibri Light" panose="020F0302020204030204"/>
              </a:rPr>
              <a:t>Regulación finanzas abiertas – SFC</a:t>
            </a:r>
            <a:endParaRPr kumimoji="0" lang="es-CO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 Light" panose="020B0403030403020204" pitchFamily="34" charset="0"/>
              <a:ea typeface="+mn-ea"/>
              <a:cs typeface="+mn-cs"/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8F1ECF21-556E-41CE-68A9-44EDB8BE4711}"/>
              </a:ext>
            </a:extLst>
          </p:cNvPr>
          <p:cNvSpPr/>
          <p:nvPr/>
        </p:nvSpPr>
        <p:spPr>
          <a:xfrm>
            <a:off x="491846" y="1293112"/>
            <a:ext cx="5411620" cy="357719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Aspectos destacados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E805409-5E8C-00A7-B43A-CC5957913A9E}"/>
              </a:ext>
            </a:extLst>
          </p:cNvPr>
          <p:cNvSpPr txBox="1"/>
          <p:nvPr/>
        </p:nvSpPr>
        <p:spPr>
          <a:xfrm>
            <a:off x="386328" y="1971443"/>
            <a:ext cx="751744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D357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El Plan Nacional</a:t>
            </a: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 de Desarrollo (ley 2294/23) mediante el artículo 89 “</a:t>
            </a:r>
            <a:r>
              <a:rPr lang="es-ES" sz="1600" i="1" dirty="0">
                <a:solidFill>
                  <a:srgbClr val="1D3576"/>
                </a:solidFill>
                <a:latin typeface="Myriad Pro" panose="020B0503030403020204" pitchFamily="34" charset="0"/>
              </a:rPr>
              <a:t>Esquema de datos abiertos para la inclusión financiera” </a:t>
            </a: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establece el deber para toda persona jurídica de dar acceso y suministrar la información que permita facilitar el acceso a servicios financieros.   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srgbClr val="1D357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6D8D04E-A210-AC6D-EB15-2127DEA19EDE}"/>
              </a:ext>
            </a:extLst>
          </p:cNvPr>
          <p:cNvSpPr txBox="1"/>
          <p:nvPr/>
        </p:nvSpPr>
        <p:spPr>
          <a:xfrm>
            <a:off x="367859" y="3151372"/>
            <a:ext cx="751744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La SFC publicó el Proyecto de Circular sobre finanzas abiertas con la finalidad de establecer reglas sobre i. vinculación de terceros receptores de datos </a:t>
            </a:r>
            <a:r>
              <a:rPr lang="es-ES" sz="1600" dirty="0" err="1">
                <a:solidFill>
                  <a:srgbClr val="1D3576"/>
                </a:solidFill>
                <a:latin typeface="Myriad Pro" panose="020B0503030403020204" pitchFamily="34" charset="0"/>
              </a:rPr>
              <a:t>ii</a:t>
            </a: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. tecnología y seguridad </a:t>
            </a:r>
            <a:r>
              <a:rPr lang="es-ES" sz="1600" dirty="0" err="1">
                <a:solidFill>
                  <a:srgbClr val="1D3576"/>
                </a:solidFill>
                <a:latin typeface="Myriad Pro" panose="020B0503030403020204" pitchFamily="34" charset="0"/>
              </a:rPr>
              <a:t>iii</a:t>
            </a: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. tratamiento de datos y revelación de información. 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srgbClr val="1D357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2E56D13-22C1-BA33-C3A8-5DA59A28A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746" y="2262752"/>
            <a:ext cx="3576948" cy="34211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B7F0712-9200-ACA1-CA0D-8D96A92EB6B2}"/>
              </a:ext>
            </a:extLst>
          </p:cNvPr>
          <p:cNvSpPr txBox="1"/>
          <p:nvPr/>
        </p:nvSpPr>
        <p:spPr>
          <a:xfrm>
            <a:off x="898306" y="4032723"/>
            <a:ext cx="6986995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- Se busca la adopción de políticas y procedimientos para la vinculación de los terceros receptores (deberes de tratamiento de datos y seguridad, entre otros). 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srgbClr val="1D357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DCC55B9-7C7D-1688-6B6A-074E9FA60410}"/>
              </a:ext>
            </a:extLst>
          </p:cNvPr>
          <p:cNvSpPr txBox="1"/>
          <p:nvPr/>
        </p:nvSpPr>
        <p:spPr>
          <a:xfrm>
            <a:off x="881790" y="4884282"/>
            <a:ext cx="698699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- Deber de implementar </a:t>
            </a:r>
            <a:r>
              <a:rPr lang="es-ES" sz="1600" dirty="0" err="1">
                <a:solidFill>
                  <a:srgbClr val="1D3576"/>
                </a:solidFill>
                <a:latin typeface="Myriad Pro" panose="020B0503030403020204" pitchFamily="34" charset="0"/>
              </a:rPr>
              <a:t>APIs</a:t>
            </a: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 para atender solicitudes de acceso a información. 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srgbClr val="1D357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A45720A-FF89-3E9C-C6AB-552826BAD353}"/>
              </a:ext>
            </a:extLst>
          </p:cNvPr>
          <p:cNvSpPr txBox="1"/>
          <p:nvPr/>
        </p:nvSpPr>
        <p:spPr>
          <a:xfrm>
            <a:off x="881789" y="5514242"/>
            <a:ext cx="6986995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" sz="1600" dirty="0">
                <a:solidFill>
                  <a:srgbClr val="1D3576"/>
                </a:solidFill>
                <a:latin typeface="Myriad Pro" panose="020B0503030403020204" pitchFamily="34" charset="0"/>
              </a:rPr>
              <a:t>- Deber de autenticar al consumidor financiero y contar con autorización para el tratamiento de datos (vigencia de autorización 1año)</a:t>
            </a:r>
            <a:endParaRPr kumimoji="0" lang="es-ES" sz="1600" b="0" u="none" strike="noStrike" kern="1200" cap="none" spc="0" normalizeH="0" baseline="0" noProof="0" dirty="0">
              <a:ln>
                <a:noFill/>
              </a:ln>
              <a:solidFill>
                <a:srgbClr val="1D357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296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430E30-F841-2847-9EE9-6E54CD3E0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785"/>
            <a:ext cx="12195175" cy="6856215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D4B4AAD-5C93-C9D3-CC21-689A87C45413}"/>
              </a:ext>
            </a:extLst>
          </p:cNvPr>
          <p:cNvSpPr/>
          <p:nvPr/>
        </p:nvSpPr>
        <p:spPr>
          <a:xfrm>
            <a:off x="838199" y="1672637"/>
            <a:ext cx="7709900" cy="31048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Participamos en las tres mesas de trabajo organizadas por la Superintendencia Financiera de Colombia. Con el objetivo de aportar a la construcción de la Estrategia de Datos Abiertos para Colombia.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Primera mesa: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Diciembre de 2022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Segunda mesa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: Febrero de 2023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Tercera mesa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: Abril de 2023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Próximos pasos: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La SFC trabajará durante el segundo semestre de 2023 en la definición de los estándares de seguridad de iniciación de pagos. Los avances y desarrollos de estos estándares serán informados a la industria.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32A37C-AABF-DC9F-7D09-6393419CD44F}"/>
              </a:ext>
            </a:extLst>
          </p:cNvPr>
          <p:cNvSpPr txBox="1"/>
          <p:nvPr/>
        </p:nvSpPr>
        <p:spPr>
          <a:xfrm>
            <a:off x="756006" y="999553"/>
            <a:ext cx="8213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Estrategia de Finanzas Abiertas – Superintendencia Financiera </a:t>
            </a:r>
            <a:endParaRPr kumimoji="0" lang="es-CO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6" name="Imagen 11" descr="Icono&#10;&#10;Descripción generada automáticamente">
            <a:extLst>
              <a:ext uri="{FF2B5EF4-FFF2-40B4-BE49-F238E27FC236}">
                <a16:creationId xmlns:a16="http://schemas.microsoft.com/office/drawing/2014/main" id="{8D3045C1-2082-2DE9-2227-6AC00BF6A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5541" y="2922537"/>
            <a:ext cx="2156134" cy="195768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90BFDC23-2D59-9A9D-C6B9-1927F84CC480}"/>
              </a:ext>
            </a:extLst>
          </p:cNvPr>
          <p:cNvSpPr/>
          <p:nvPr/>
        </p:nvSpPr>
        <p:spPr>
          <a:xfrm>
            <a:off x="838199" y="4970389"/>
            <a:ext cx="7709900" cy="138920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La estrategia de Datos Abiertos consiste en utilizar los datos de los consumidores financieros para ofrecer más y mejores servicios.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Los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1F3575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datos son utilizados para generar perfilamientos </a:t>
            </a: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y para prestar servicios más ajustados a las necesidades sus clientes.   </a:t>
            </a:r>
          </a:p>
        </p:txBody>
      </p:sp>
    </p:spTree>
    <p:extLst>
      <p:ext uri="{BB962C8B-B14F-4D97-AF65-F5344CB8AC3E}">
        <p14:creationId xmlns:p14="http://schemas.microsoft.com/office/powerpoint/2010/main" val="2492167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F822BA-EA59-CE32-E9EC-5B258C8DE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17"/>
            <a:ext cx="12192001" cy="68580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C42CEE1-3E90-88B2-F9D8-2F35F0F6FFEB}"/>
              </a:ext>
            </a:extLst>
          </p:cNvPr>
          <p:cNvSpPr txBox="1"/>
          <p:nvPr/>
        </p:nvSpPr>
        <p:spPr>
          <a:xfrm>
            <a:off x="925151" y="3366061"/>
            <a:ext cx="97462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Myriad Pro Light" panose="020B0403030403020204" pitchFamily="34" charset="0"/>
              </a:rPr>
              <a:t>Mesa de trabajo Asobancaria: flujos de información </a:t>
            </a:r>
          </a:p>
          <a:p>
            <a:pPr algn="ctr"/>
            <a:endParaRPr lang="es-CO" sz="4400" dirty="0">
              <a:solidFill>
                <a:schemeClr val="bg1"/>
              </a:solidFill>
              <a:latin typeface="Myriad Pro Light" panose="020B0403030403020204" pitchFamily="34" charset="0"/>
            </a:endParaRPr>
          </a:p>
          <a:p>
            <a:pPr algn="ctr"/>
            <a:endParaRPr lang="es-MX" sz="4400" dirty="0">
              <a:solidFill>
                <a:schemeClr val="bg1"/>
              </a:solidFill>
              <a:latin typeface="Myriad Pro Light" panose="020B0403030403020204" pitchFamily="34" charset="0"/>
            </a:endParaRPr>
          </a:p>
        </p:txBody>
      </p:sp>
      <p:pic>
        <p:nvPicPr>
          <p:cNvPr id="2" name="Gráfico 1" descr="Insignia 3 con relleno sólido">
            <a:extLst>
              <a:ext uri="{FF2B5EF4-FFF2-40B4-BE49-F238E27FC236}">
                <a16:creationId xmlns:a16="http://schemas.microsoft.com/office/drawing/2014/main" id="{AFD2C5E6-C7BB-1847-73C2-C5AAD6DFD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23783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9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C0095B4-7B82-B264-2603-D84882E0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0"/>
            <a:ext cx="12195175" cy="685621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0616092-8F2B-8959-3619-85EBD3BFE303}"/>
              </a:ext>
            </a:extLst>
          </p:cNvPr>
          <p:cNvSpPr txBox="1"/>
          <p:nvPr/>
        </p:nvSpPr>
        <p:spPr>
          <a:xfrm>
            <a:off x="662500" y="1072732"/>
            <a:ext cx="10223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solidFill>
                  <a:srgbClr val="002060"/>
                </a:solidFill>
                <a:latin typeface="Calibri Light" panose="020F0302020204030204"/>
              </a:rPr>
              <a:t>Flujos de información con entidades financieras</a:t>
            </a:r>
            <a:endParaRPr lang="es-CO" sz="40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262A04-7727-1FA7-B11B-981F5A61ED43}"/>
              </a:ext>
            </a:extLst>
          </p:cNvPr>
          <p:cNvSpPr txBox="1"/>
          <p:nvPr/>
        </p:nvSpPr>
        <p:spPr>
          <a:xfrm>
            <a:off x="760472" y="2078262"/>
            <a:ext cx="476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Problemática identificada</a:t>
            </a:r>
            <a:endParaRPr lang="es-CO" sz="2000" b="1" dirty="0">
              <a:solidFill>
                <a:schemeClr val="accent5">
                  <a:lumMod val="50000"/>
                </a:schemeClr>
              </a:solidFill>
              <a:latin typeface="Avenir Light" panose="020B0402020203020204" pitchFamily="34" charset="77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989122A-CA54-4F4C-5F3D-E1E7E4FDEBC4}"/>
              </a:ext>
            </a:extLst>
          </p:cNvPr>
          <p:cNvSpPr txBox="1"/>
          <p:nvPr/>
        </p:nvSpPr>
        <p:spPr>
          <a:xfrm>
            <a:off x="769770" y="2489683"/>
            <a:ext cx="62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rgbClr val="1F3475"/>
                </a:solidFill>
                <a:latin typeface="Avenir Light" panose="020B0402020203020204" pitchFamily="34" charset="77"/>
              </a:rPr>
              <a:t>Escasa  información que se remite por parte de las Pasarelas de Pago a las entidades financieras, respecto a los bloqueos de transacciones.  Los rechazos generados por las herramientas de contención de fraude no están siendo notificados a las entidades financieras, lo cual está generando fricciones con los clientes.  </a:t>
            </a:r>
            <a:endParaRPr lang="es-CO" sz="1600" dirty="0">
              <a:solidFill>
                <a:srgbClr val="1F3475"/>
              </a:solidFill>
              <a:latin typeface="Avenir Light" panose="020B0402020203020204" pitchFamily="34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1F33A1B-1D83-BB30-11B3-E3CC44FEE06E}"/>
              </a:ext>
            </a:extLst>
          </p:cNvPr>
          <p:cNvSpPr txBox="1"/>
          <p:nvPr/>
        </p:nvSpPr>
        <p:spPr>
          <a:xfrm>
            <a:off x="779068" y="4452742"/>
            <a:ext cx="6204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1600" dirty="0">
                <a:solidFill>
                  <a:srgbClr val="1F3475"/>
                </a:solidFill>
                <a:latin typeface="Avenir Light" panose="020B0402020203020204" pitchFamily="34" charset="77"/>
              </a:rPr>
              <a:t>Mesa de trabajo intergremial (Asobancaria – CCCE) para acordar un intercambio de información que permita al cliente y a la entidad saber la razón del rechazo.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D3DD2A4-12B6-5408-62A3-10B1507991F3}"/>
              </a:ext>
            </a:extLst>
          </p:cNvPr>
          <p:cNvSpPr txBox="1"/>
          <p:nvPr/>
        </p:nvSpPr>
        <p:spPr>
          <a:xfrm>
            <a:off x="769770" y="4052632"/>
            <a:ext cx="476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Avenir Light" panose="020B0402020203020204" pitchFamily="34" charset="77"/>
              </a:rPr>
              <a:t>Propuesta</a:t>
            </a:r>
            <a:endParaRPr lang="es-CO" sz="2000" b="1" dirty="0">
              <a:solidFill>
                <a:schemeClr val="accent5">
                  <a:lumMod val="50000"/>
                </a:schemeClr>
              </a:solidFill>
              <a:latin typeface="Avenir Light" panose="020B0402020203020204" pitchFamily="34" charset="77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0A585D8-42A2-E480-3433-702FD1482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7202" y="2078262"/>
            <a:ext cx="4732253" cy="362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635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F9CBD2"/>
      </a:dk2>
      <a:lt2>
        <a:srgbClr val="E7E6E6"/>
      </a:lt2>
      <a:accent1>
        <a:srgbClr val="CE1531"/>
      </a:accent1>
      <a:accent2>
        <a:srgbClr val="F6CA21"/>
      </a:accent2>
      <a:accent3>
        <a:srgbClr val="1F3575"/>
      </a:accent3>
      <a:accent4>
        <a:srgbClr val="7F7F7F"/>
      </a:accent4>
      <a:accent5>
        <a:srgbClr val="954F7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14993</TotalTime>
  <Words>1474</Words>
  <Application>Microsoft Office PowerPoint</Application>
  <PresentationFormat>Panorámica</PresentationFormat>
  <Paragraphs>81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Arial</vt:lpstr>
      <vt:lpstr>Avenir Light</vt:lpstr>
      <vt:lpstr>Calibri</vt:lpstr>
      <vt:lpstr>Calibri Light</vt:lpstr>
      <vt:lpstr>League Spartan</vt:lpstr>
      <vt:lpstr>Myriad Pro</vt:lpstr>
      <vt:lpstr>Myriad Pro Light</vt:lpstr>
      <vt:lpstr>Wingdings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Sistema de Pagos Inmediatos Banco de la República</vt:lpstr>
      <vt:lpstr>Presentación de PowerPoint</vt:lpstr>
      <vt:lpstr>Sistema de Pagos Inmediatos Segunda etapa del Foro - Mesas de trabajo</vt:lpstr>
      <vt:lpstr>Sistema de Pagos Inmediatos Banco de la República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YEFERSON HERRERA</dc:creator>
  <cp:lastModifiedBy>NATALIA MARTINEZ MARTINEZ</cp:lastModifiedBy>
  <cp:revision>284</cp:revision>
  <dcterms:created xsi:type="dcterms:W3CDTF">2019-07-16T15:34:52Z</dcterms:created>
  <dcterms:modified xsi:type="dcterms:W3CDTF">2023-06-08T18:47:16Z</dcterms:modified>
</cp:coreProperties>
</file>